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2" r:id="rId6"/>
    <p:sldId id="266" r:id="rId7"/>
    <p:sldId id="267" r:id="rId8"/>
    <p:sldId id="263" r:id="rId9"/>
    <p:sldId id="268" r:id="rId10"/>
    <p:sldId id="269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13.01.2025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13.01.2025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13.01.2025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13.01.2025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13.01.2025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13.01.2025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13.01.2025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71604" y="1928802"/>
            <a:ext cx="6028895" cy="16312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Возрастные особенности </a:t>
            </a:r>
          </a:p>
          <a:p>
            <a:pPr algn="ctr">
              <a:lnSpc>
                <a:spcPct val="150000"/>
              </a:lnSpc>
            </a:pP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развития детей 2-3 лет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85720" y="285728"/>
            <a:ext cx="86439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latin typeface="Times New Roman" pitchFamily="18" charset="0"/>
                <a:cs typeface="Times New Roman" pitchFamily="18" charset="0"/>
              </a:rPr>
              <a:t>Муниципальное дошкольное образовательное учреждение детский сад № 18 «Сказка»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714744" y="4286256"/>
            <a:ext cx="507206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Учитель-логопед: Епанечникова А.В.</a:t>
            </a:r>
          </a:p>
          <a:p>
            <a:pPr algn="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Курицына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И.А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r"/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2910" y="357166"/>
            <a:ext cx="800105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>
                <a:latin typeface="Times New Roman" pitchFamily="18" charset="0"/>
                <a:cs typeface="Times New Roman" pitchFamily="18" charset="0"/>
              </a:rPr>
              <a:t>Игры на подражание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85720" y="1214422"/>
            <a:ext cx="835824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Заинька, топни ножкой,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Серенький, топни ножкой,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Вот так, вот так, топни ножкой,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Вот так, вот так, топни ножкой .</a:t>
            </a: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Заинька, бей в ладоши,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Серенький, бей в ладоши,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Вот так, вот так, бей в ладоши,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Вот так, вот так, бей в ладоши.</a:t>
            </a:r>
          </a:p>
        </p:txBody>
      </p:sp>
      <p:pic>
        <p:nvPicPr>
          <p:cNvPr id="25602" name="Picture 2" descr="https://sun9-66.userapi.com/dqGyZDl3IACIhzmmprkyJ7dZ07k5cXtsp9ZDrw/j3smRXO-qo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3504" y="2928934"/>
            <a:ext cx="3251234" cy="350043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71472" y="1785926"/>
            <a:ext cx="8358246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грамотно составленный режим дня;</a:t>
            </a:r>
          </a:p>
          <a:p>
            <a:pPr>
              <a:buFontTx/>
              <a:buChar char="-"/>
            </a:pP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сбалансированное питание;</a:t>
            </a:r>
          </a:p>
          <a:p>
            <a:pPr>
              <a:buFontTx/>
              <a:buChar char="-"/>
            </a:pP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прогулки;</a:t>
            </a:r>
          </a:p>
          <a:p>
            <a:pPr>
              <a:buFontTx/>
              <a:buChar char="-"/>
            </a:pP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активные игры, </a:t>
            </a:r>
          </a:p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  физкультура.</a:t>
            </a:r>
          </a:p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pic>
        <p:nvPicPr>
          <p:cNvPr id="2050" name="Picture 2" descr="https://medaboutme.ru/upload/iblock/a21/razvivayushchie_igry_v_pesochnitse_chem_zanyat_malysha_leto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3438" y="3857628"/>
            <a:ext cx="3381335" cy="2536001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85720" y="357166"/>
            <a:ext cx="857256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Полноценному и всестороннему </a:t>
            </a:r>
          </a:p>
          <a:p>
            <a:pPr algn="ctr"/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развитию способствуют: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https://kidsby.by/pics/items/trikolka-puky-carry-touring-tipper-air-cat-1-l-kapitan-zralok-trikolka-puky-carry-touring-tipper-air-cat-1-l-kapitan-zralok-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72198" y="4071942"/>
            <a:ext cx="2452678" cy="2452678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642910" y="357166"/>
            <a:ext cx="800105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>
                <a:latin typeface="Times New Roman" pitchFamily="18" charset="0"/>
                <a:cs typeface="Times New Roman" pitchFamily="18" charset="0"/>
              </a:rPr>
              <a:t>Физические показатели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57158" y="1214422"/>
            <a:ext cx="835824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- играть с мячом;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- имитировать поведение других людей;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-параллельно выполнять больше одного действия;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- учится кататься на велосипеде;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- пробовать плавать, кататься на коньках, роликах, лыжах;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- ходить, бегать, прыгать, передвигаться на носочках, на пятках, приседать, переступать через невысокий порог.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2910" y="357166"/>
            <a:ext cx="800105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>
                <a:latin typeface="Times New Roman" pitchFamily="18" charset="0"/>
                <a:cs typeface="Times New Roman" pitchFamily="18" charset="0"/>
              </a:rPr>
              <a:t>Интеллектуальный уровень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28596" y="1142984"/>
            <a:ext cx="835824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соединять детали разборной игрушки;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-уметь определять предмет по одной его детали, различать предметы;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-различать форму предметов – квадрат, круг, треугольник;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- понимать значения определений;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- определять недостающие части на картинке;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- находить предмет по характеристикам;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- уметь рассказать, что он видел на рисунке, фотографии;</a:t>
            </a:r>
          </a:p>
          <a:p>
            <a:pPr>
              <a:buFontTx/>
              <a:buChar char="-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рассказать о том, что делал в 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 течение дня.</a:t>
            </a:r>
          </a:p>
        </p:txBody>
      </p:sp>
      <p:pic>
        <p:nvPicPr>
          <p:cNvPr id="5" name="Picture 2" descr="https://samisrykami.ru/wp-content/uploads/2020/06/s1200-1-1-1140x71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3504" y="4286256"/>
            <a:ext cx="3769281" cy="235745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2910" y="357166"/>
            <a:ext cx="800105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>
                <a:latin typeface="Times New Roman" pitchFamily="18" charset="0"/>
                <a:cs typeface="Times New Roman" pitchFamily="18" charset="0"/>
              </a:rPr>
              <a:t>Интеллектуальный уровень</a:t>
            </a:r>
          </a:p>
        </p:txBody>
      </p:sp>
      <p:pic>
        <p:nvPicPr>
          <p:cNvPr id="22530" name="Picture 2" descr="http://itd0.mycdn.me/image?id=881447623939&amp;t=20&amp;plc=MOBILE&amp;tkn=*mQrqF8GivX9japgnZS8Hi7nRJCk"/>
          <p:cNvPicPr>
            <a:picLocks noChangeAspect="1" noChangeArrowheads="1"/>
          </p:cNvPicPr>
          <p:nvPr/>
        </p:nvPicPr>
        <p:blipFill>
          <a:blip r:embed="rId2" cstate="print"/>
          <a:srcRect l="13184" r="12109"/>
          <a:stretch>
            <a:fillRect/>
          </a:stretch>
        </p:blipFill>
        <p:spPr bwMode="auto">
          <a:xfrm>
            <a:off x="5000628" y="3571876"/>
            <a:ext cx="3929090" cy="2958353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357158" y="1142984"/>
            <a:ext cx="835824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- считать до 5;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- помнить, что на руках по пять пальцев;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- сравнивать предметы – больше - меньше, шире -длиннее;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- понимать, что на картинке нарисовано много предметов, либо один предмет;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- соотносить слова со знакомыми числами;</a:t>
            </a:r>
          </a:p>
          <a:p>
            <a:pPr>
              <a:buFontTx/>
              <a:buChar char="-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показывать, что находится   сверху, что внизу.</a:t>
            </a:r>
          </a:p>
          <a:p>
            <a:pPr>
              <a:buFontTx/>
              <a:buChar char="-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помнить слова считалок, песенок;</a:t>
            </a:r>
          </a:p>
          <a:p>
            <a:pPr>
              <a:buFontTx/>
              <a:buChar char="-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рисовать карандашами, фломастерами, мелками;</a:t>
            </a:r>
          </a:p>
          <a:p>
            <a:pPr>
              <a:buFontTx/>
              <a:buChar char="-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заниматься творчеством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2910" y="357166"/>
            <a:ext cx="800105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>
                <a:latin typeface="Times New Roman" pitchFamily="18" charset="0"/>
                <a:cs typeface="Times New Roman" pitchFamily="18" charset="0"/>
              </a:rPr>
              <a:t>Игра и творчество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85720" y="1214422"/>
            <a:ext cx="8358246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Желательно обеспечить малыша игровыми предметами: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пазлы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>
              <a:buFontTx/>
              <a:buChar char="-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матрешка, </a:t>
            </a:r>
          </a:p>
          <a:p>
            <a:pPr>
              <a:buFontTx/>
              <a:buChar char="-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пирамидки,</a:t>
            </a:r>
          </a:p>
          <a:p>
            <a:pPr>
              <a:buFontTx/>
              <a:buChar char="-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различные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сортеры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конструкторы,</a:t>
            </a:r>
          </a:p>
          <a:p>
            <a:pPr>
              <a:buFontTx/>
              <a:buChar char="-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мозаики;</a:t>
            </a:r>
          </a:p>
          <a:p>
            <a:pPr>
              <a:buFontTx/>
              <a:buChar char="-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наборы для имитации взрослой 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 жизни: пластиковая посуда, 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 чемоданчик доктора;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- книги по возрасту.</a:t>
            </a:r>
          </a:p>
          <a:p>
            <a:pPr>
              <a:buFontTx/>
              <a:buChar char="-"/>
            </a:pPr>
            <a:endParaRPr lang="ru-RU" dirty="0"/>
          </a:p>
        </p:txBody>
      </p:sp>
      <p:pic>
        <p:nvPicPr>
          <p:cNvPr id="18435" name="Picture 3" descr="https://pediatrinfo.ru/wp-content/uploads/4/5/6/456cfe1f663b5e5535db1eeb4f467358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22033" y="3500438"/>
            <a:ext cx="3893331" cy="311466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2910" y="357166"/>
            <a:ext cx="800105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>
                <a:latin typeface="Times New Roman" pitchFamily="18" charset="0"/>
                <a:cs typeface="Times New Roman" pitchFamily="18" charset="0"/>
              </a:rPr>
              <a:t>Психологический портрет</a:t>
            </a:r>
          </a:p>
        </p:txBody>
      </p:sp>
      <p:pic>
        <p:nvPicPr>
          <p:cNvPr id="24578" name="Picture 2" descr="https://avatars.mds.yandex.net/get-zen_doc/4348286/pub_606ff1478ba13d0d04b24e8d_606ff8de92c2ad3ef6e7ae89/scale_12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00" y="1285860"/>
            <a:ext cx="7215238" cy="484958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2910" y="357166"/>
            <a:ext cx="800105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>
                <a:latin typeface="Times New Roman" pitchFamily="18" charset="0"/>
                <a:cs typeface="Times New Roman" pitchFamily="18" charset="0"/>
              </a:rPr>
              <a:t>Речевое развитие</a:t>
            </a:r>
          </a:p>
        </p:txBody>
      </p:sp>
      <p:pic>
        <p:nvPicPr>
          <p:cNvPr id="21506" name="Picture 2" descr="https://yt3.ggpht.com/ytc/AAUvwnjolXy9UsAH3fObMrZa0_4QfCbPyteb0Pu-wWrf=s900-c-k-c0x00ffffff-no-rj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14942" y="3000372"/>
            <a:ext cx="3614710" cy="361471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85720" y="1214422"/>
            <a:ext cx="835824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- ориентируются в обобщениях: «животные», «птицы», «транспорт», «посуда»;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- начинают осваивать слова, обозначающие действия;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- отвечает на простые вопросы;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- задают вопросы взрослым;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- могут знать пару строк стихотворений до 4 строк;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- с помощью мамы стараются составить рассказ по рисунку или по фото.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2910" y="357166"/>
            <a:ext cx="800105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>
                <a:latin typeface="Times New Roman" pitchFamily="18" charset="0"/>
                <a:cs typeface="Times New Roman" pitchFamily="18" charset="0"/>
              </a:rPr>
              <a:t>Речевое развитие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57158" y="1357298"/>
            <a:ext cx="8358246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- как можно больше говорите с ребенком, ведь в основе речи лежит подражание;</a:t>
            </a:r>
          </a:p>
          <a:p>
            <a:pPr>
              <a:buFontTx/>
              <a:buChar char="-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задавайте открытые вопросы, </a:t>
            </a:r>
          </a:p>
          <a:p>
            <a:pPr>
              <a:buFontTx/>
              <a:buChar char="-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всегда называйте сначала полное «взрослое» слово, а затем его упрощенный вариант;</a:t>
            </a:r>
          </a:p>
          <a:p>
            <a:pPr>
              <a:buFontTx/>
              <a:buChar char="-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рассматривайте картинки;</a:t>
            </a:r>
          </a:p>
          <a:p>
            <a:pPr lvl="0">
              <a:buFontTx/>
              <a:buChar char="-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читайте ребёнку книги.</a:t>
            </a:r>
          </a:p>
          <a:p>
            <a:endParaRPr lang="ru-RU" dirty="0"/>
          </a:p>
        </p:txBody>
      </p:sp>
      <p:pic>
        <p:nvPicPr>
          <p:cNvPr id="26626" name="Picture 2" descr="https://avatars.mds.yandex.net/get-zen_doc/1533996/pub_5fe716fde5cdbc6a96c7e1f8_5fe717d09c06f6134f4ffba6/scale_12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14810" y="3053950"/>
            <a:ext cx="4691042" cy="351828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</TotalTime>
  <Words>416</Words>
  <Application>Microsoft Office PowerPoint</Application>
  <PresentationFormat>Экран (4:3)</PresentationFormat>
  <Paragraphs>70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UserPC</dc:creator>
  <cp:lastModifiedBy>Пользователь</cp:lastModifiedBy>
  <cp:revision>29</cp:revision>
  <dcterms:created xsi:type="dcterms:W3CDTF">2021-05-06T07:14:38Z</dcterms:created>
  <dcterms:modified xsi:type="dcterms:W3CDTF">2025-01-13T08:36:05Z</dcterms:modified>
</cp:coreProperties>
</file>