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3" r:id="rId3"/>
    <p:sldId id="256" r:id="rId4"/>
    <p:sldId id="268" r:id="rId5"/>
    <p:sldId id="257" r:id="rId6"/>
    <p:sldId id="258" r:id="rId7"/>
    <p:sldId id="269" r:id="rId8"/>
    <p:sldId id="259" r:id="rId9"/>
    <p:sldId id="271" r:id="rId10"/>
    <p:sldId id="272" r:id="rId11"/>
    <p:sldId id="261" r:id="rId12"/>
    <p:sldId id="262" r:id="rId13"/>
    <p:sldId id="263" r:id="rId14"/>
    <p:sldId id="274" r:id="rId15"/>
    <p:sldId id="264" r:id="rId16"/>
    <p:sldId id="265" r:id="rId17"/>
    <p:sldId id="266" r:id="rId18"/>
    <p:sldId id="267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99" autoAdjust="0"/>
    <p:restoredTop sz="94660"/>
  </p:normalViewPr>
  <p:slideViewPr>
    <p:cSldViewPr>
      <p:cViewPr>
        <p:scale>
          <a:sx n="70" d="100"/>
          <a:sy n="70" d="100"/>
        </p:scale>
        <p:origin x="-2730" y="-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58200" cy="15240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Муниципальное дошкольное образовательное учреждение детский сад № 18 «Сказка»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514600"/>
            <a:ext cx="8686800" cy="35655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Краткая презентация основной образовательной программы дошкольного образования</a:t>
            </a: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целевого раздела: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Целевой раздел </a:t>
            </a:r>
            <a:r>
              <a:rPr lang="ru-RU" dirty="0" smtClean="0"/>
              <a:t>включает в себя: пояснительную записку, цели и задачи программы, принципы и подходы к её формированию, характеристики особенностей развития детей, а также планируемые результаты освоения программы. 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ребёнка на этапе завершения уровня дошкольного 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2700" b="1" dirty="0"/>
              <a:t>Планируемые результаты освоения </a:t>
            </a:r>
            <a:r>
              <a:rPr lang="ru-RU" sz="2700" b="1" dirty="0" smtClean="0"/>
              <a:t>Программы </a:t>
            </a:r>
            <a:r>
              <a:rPr lang="ru-RU" sz="2700" dirty="0"/>
              <a:t>представлены в виде </a:t>
            </a:r>
            <a:r>
              <a:rPr lang="ru-RU" sz="2700" b="1" dirty="0"/>
              <a:t>целевых ориентиров</a:t>
            </a:r>
            <a:r>
              <a:rPr lang="ru-RU" sz="2700" dirty="0"/>
              <a:t> дошкольного образования</a:t>
            </a:r>
            <a:r>
              <a:rPr lang="ru-RU" sz="1400" dirty="0"/>
              <a:t/>
            </a:r>
            <a:br>
              <a:rPr lang="ru-RU" sz="14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273050">
              <a:buNone/>
            </a:pPr>
            <a:r>
              <a:rPr lang="ru-RU" i="1" dirty="0" smtClean="0"/>
              <a:t>В соответствии с пунктом 3.2.3. ФГОС ДО реализация Программы предполагает оценку индивидуального развития детей</a:t>
            </a:r>
            <a:r>
              <a:rPr lang="ru-RU" b="1" dirty="0" smtClean="0"/>
              <a:t>.</a:t>
            </a:r>
            <a:r>
              <a:rPr lang="ru-RU" i="1" dirty="0" smtClean="0"/>
              <a:t> Такая оценка проводится воспитателями групп и специалистами дважды в год в рамках педагогической диагностики (оценки индивидуального развития дошкольников, связанной с оценкой эффективности педагогических действий и лежащей в основе их дальнейшего планирования).</a:t>
            </a:r>
            <a:endParaRPr lang="ru-RU" dirty="0" smtClean="0"/>
          </a:p>
          <a:p>
            <a:pPr marL="0" indent="273050">
              <a:buNone/>
            </a:pPr>
            <a:r>
              <a:rPr lang="ru-RU" i="1" dirty="0" smtClean="0"/>
              <a:t>Педагогическая диагностика проводится в ходе наблюдений за активностью детей  в спонтанной и специально организованной деятельности. Инструментарий для педагогической диагностики – карты наблюдений детского развития, позволяющие фиксировать индивидуальную динамику и перспективы развития каждого ребенка в ходе:</a:t>
            </a:r>
            <a:endParaRPr lang="ru-RU" dirty="0" smtClean="0"/>
          </a:p>
          <a:p>
            <a:pPr marL="0" lvl="0" indent="273050">
              <a:buNone/>
            </a:pPr>
            <a:r>
              <a:rPr lang="ru-RU" i="1" dirty="0" smtClean="0"/>
              <a:t>коммуникации со сверстниками и взрослыми (как меняются способы установления и поддержания контакта, принятия совместных решений, разрешение конфликтов, лидерство и пр.)</a:t>
            </a:r>
            <a:endParaRPr lang="ru-RU" dirty="0" smtClean="0"/>
          </a:p>
          <a:p>
            <a:pPr marL="0" lvl="0" indent="273050">
              <a:buNone/>
            </a:pPr>
            <a:r>
              <a:rPr lang="ru-RU" i="1" dirty="0" smtClean="0"/>
              <a:t>игровой деятельности; </a:t>
            </a:r>
            <a:endParaRPr lang="ru-RU" dirty="0" smtClean="0"/>
          </a:p>
          <a:p>
            <a:pPr marL="0" lvl="0" indent="273050">
              <a:buNone/>
            </a:pPr>
            <a:r>
              <a:rPr lang="ru-RU" i="1" dirty="0" smtClean="0"/>
              <a:t>познавательной деятельности (как идет развитие детских способностей, познавательной активности); </a:t>
            </a:r>
            <a:endParaRPr lang="ru-RU" dirty="0" smtClean="0"/>
          </a:p>
          <a:p>
            <a:pPr marL="0" lvl="0" indent="273050">
              <a:buNone/>
            </a:pPr>
            <a:r>
              <a:rPr lang="ru-RU" i="1" dirty="0" smtClean="0"/>
              <a:t>проектной деятельности (как идет развитие детской инициативности, ответственности и автономии, как развивается умение планировать и организовывать свою деятельность); </a:t>
            </a:r>
            <a:endParaRPr lang="ru-RU" dirty="0" smtClean="0"/>
          </a:p>
          <a:p>
            <a:pPr marL="0" lvl="0" indent="273050">
              <a:buNone/>
            </a:pPr>
            <a:r>
              <a:rPr lang="ru-RU" i="1" dirty="0" smtClean="0"/>
              <a:t>художественной деятельности; </a:t>
            </a:r>
            <a:endParaRPr lang="ru-RU" dirty="0" smtClean="0"/>
          </a:p>
          <a:p>
            <a:pPr marL="0" lvl="0" indent="273050">
              <a:buNone/>
            </a:pPr>
            <a:r>
              <a:rPr lang="ru-RU" i="1" dirty="0" smtClean="0"/>
              <a:t>физического развития.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Целевые ориентиры образования в раннем возрасте (к 3-м годам):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ru-RU" dirty="0" smtClean="0"/>
              <a:t>ребенок интересуется окружающими предметами и активно действует с ними; эмоционально вовлечен в действия с игрушками и другими предметами, стремится проявлять настойчивость в достижении результата своих действий;</a:t>
            </a:r>
          </a:p>
          <a:p>
            <a:pPr lvl="0"/>
            <a:r>
              <a:rPr lang="ru-RU" dirty="0" smtClean="0"/>
              <a:t>использует 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</a:t>
            </a:r>
          </a:p>
          <a:p>
            <a:pPr lvl="0"/>
            <a:r>
              <a:rPr lang="ru-RU" dirty="0" smtClean="0"/>
              <a:t>владеет активной речью, включенной в общение; может обращаться с вопросами и просьбами, понимает речь взрослых; знает названия окружающих предметов и игрушек;</a:t>
            </a:r>
          </a:p>
          <a:p>
            <a:pPr lvl="0"/>
            <a:r>
              <a:rPr lang="ru-RU" dirty="0" smtClean="0"/>
              <a:t>стремится к общению со взрослыми и активно подражает им в движениях и действиях; появляются игры, в которых ребенок воспроизводит действия взрослого;</a:t>
            </a:r>
          </a:p>
          <a:p>
            <a:pPr lvl="0"/>
            <a:r>
              <a:rPr lang="ru-RU" dirty="0" smtClean="0"/>
              <a:t>проявляет интерес к сверстникам; наблюдает за их действиями и подражает им;</a:t>
            </a:r>
          </a:p>
          <a:p>
            <a:pPr lvl="0"/>
            <a:r>
              <a:rPr lang="ru-RU" dirty="0" smtClean="0"/>
              <a:t>проявляет интерес к стихам, песням и сказкам, рассматриванию картинки, стремится двигаться под музыку; эмоционально откликается на различные произведения культуры и искусства;</a:t>
            </a:r>
          </a:p>
          <a:p>
            <a:pPr lvl="0"/>
            <a:r>
              <a:rPr lang="ru-RU" dirty="0" smtClean="0"/>
              <a:t>у ребенка развита крупная моторика, он стремится осваивать различные виды движения (бег, лазанье, перешагивание и пр.).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Целевые ориентиры на этапе завершения дошкольного 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Autofit/>
          </a:bodyPr>
          <a:lstStyle/>
          <a:p>
            <a:pPr lvl="0"/>
            <a:r>
              <a:rPr lang="ru-RU" sz="1100" dirty="0" smtClean="0"/>
              <a:t>ребенок овладевает основными культурными способами деятельности, проявляет инициативу и самостоятельность в разных видах деятельности -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деятельности;</a:t>
            </a:r>
          </a:p>
          <a:p>
            <a:pPr lvl="0"/>
            <a:r>
              <a:rPr lang="ru-RU" sz="1100" dirty="0" smtClean="0"/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конфликты;</a:t>
            </a:r>
          </a:p>
          <a:p>
            <a:pPr lvl="0"/>
            <a:r>
              <a:rPr lang="ru-RU" sz="1100" dirty="0" smtClean="0"/>
              <a:t>ребенок обладает развитым воображением, которое реализуется в разных видах деятельности, и прежде всего в игре; ребенок владеет разными формами и видами игры, различает условную и реальную ситуации, умеет подчиняться разным правилам и социальным нормам;</a:t>
            </a:r>
          </a:p>
          <a:p>
            <a:pPr lvl="0"/>
            <a:r>
              <a:rPr lang="ru-RU" sz="1100" dirty="0" smtClean="0"/>
              <a:t>ребенок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ребенка складываются предпосылки грамотности;</a:t>
            </a:r>
          </a:p>
          <a:p>
            <a:pPr lvl="0"/>
            <a:r>
              <a:rPr lang="ru-RU" sz="1100" dirty="0" smtClean="0"/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ими;</a:t>
            </a:r>
          </a:p>
          <a:p>
            <a:pPr lvl="0"/>
            <a:r>
              <a:rPr lang="ru-RU" sz="1100" dirty="0" smtClean="0"/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</a:t>
            </a:r>
          </a:p>
          <a:p>
            <a:pPr lvl="0"/>
            <a:r>
              <a:rPr lang="ru-RU" sz="1100" dirty="0" smtClean="0"/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ребенок способен к принятию собственных решений, опираясь на свои знания и умения в различных видах деятельности.</a:t>
            </a:r>
          </a:p>
          <a:p>
            <a:endParaRPr lang="ru-RU" sz="11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Содержательный раздел: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/>
              <a:t>Содержательный раздел </a:t>
            </a:r>
            <a:r>
              <a:rPr lang="ru-RU" dirty="0" smtClean="0"/>
              <a:t>представляет общее содержание Программы, обеспечивающее полноценное развитие личности детей.</a:t>
            </a:r>
          </a:p>
          <a:p>
            <a:pPr algn="just"/>
            <a:r>
              <a:rPr lang="ru-RU" dirty="0" smtClean="0"/>
              <a:t> В него входит:</a:t>
            </a:r>
          </a:p>
          <a:p>
            <a:pPr algn="just">
              <a:buNone/>
            </a:pPr>
            <a:r>
              <a:rPr lang="ru-RU" dirty="0" smtClean="0"/>
              <a:t>- 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pPr algn="just">
              <a:buNone/>
            </a:pPr>
            <a:r>
              <a:rPr lang="ru-RU" dirty="0" smtClean="0"/>
              <a:t>- описание вариативных форм, способов, методов и средств реализации программы;</a:t>
            </a:r>
          </a:p>
          <a:p>
            <a:pPr algn="just">
              <a:buNone/>
            </a:pPr>
            <a:r>
              <a:rPr lang="ru-RU" dirty="0" smtClean="0"/>
              <a:t>- описание образовательной деятельности по профессиональной коррекции нарушений развития детей;</a:t>
            </a:r>
          </a:p>
          <a:p>
            <a:pPr algn="just">
              <a:buNone/>
            </a:pPr>
            <a:r>
              <a:rPr lang="ru-RU" dirty="0" smtClean="0"/>
              <a:t>- особенности взаимодействия педагогического коллектива с семьями воспитанников;</a:t>
            </a:r>
          </a:p>
          <a:p>
            <a:pPr algn="just">
              <a:buNone/>
            </a:pPr>
            <a:r>
              <a:rPr lang="ru-RU" dirty="0" smtClean="0"/>
              <a:t>- взаимодействие с социальными институтами детства;</a:t>
            </a:r>
          </a:p>
          <a:p>
            <a:pPr algn="just">
              <a:buNone/>
            </a:pPr>
            <a:r>
              <a:rPr lang="ru-RU" dirty="0" smtClean="0"/>
              <a:t>- вариативная часть программы.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В программе представлены :</a:t>
            </a:r>
          </a:p>
          <a:p>
            <a:r>
              <a:rPr lang="ru-RU" b="1" dirty="0" smtClean="0"/>
              <a:t>Описание образовательной деятельности в соответствии с направлениями развития ребёнка</a:t>
            </a:r>
          </a:p>
          <a:p>
            <a:r>
              <a:rPr lang="ru-RU" b="1" dirty="0" smtClean="0"/>
              <a:t>Описание вариативных форм, способов, методов и средств реализации программы</a:t>
            </a:r>
          </a:p>
          <a:p>
            <a:r>
              <a:rPr lang="ru-RU" b="1" dirty="0" smtClean="0"/>
              <a:t>Описание образовательной деятельности по коррекции и профилактике нарушений развития детей</a:t>
            </a:r>
          </a:p>
          <a:p>
            <a:r>
              <a:rPr lang="ru-RU" b="1" dirty="0" smtClean="0"/>
              <a:t>Способы и направления поддержки детской инициативы</a:t>
            </a:r>
          </a:p>
          <a:p>
            <a:r>
              <a:rPr lang="ru-RU" b="1" dirty="0" smtClean="0"/>
              <a:t>Особенности взаимодействия педагогов  с семьями воспитанников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Особенности коррекционной образовательной деятельности в ДОУ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177800">
              <a:buNone/>
            </a:pPr>
            <a:r>
              <a:rPr lang="ru-RU" i="1" dirty="0" smtClean="0"/>
              <a:t>В ДОУ осуществляется работа по  коррекции недостатков:</a:t>
            </a:r>
            <a:endParaRPr lang="ru-RU" dirty="0" smtClean="0"/>
          </a:p>
          <a:p>
            <a:pPr marL="0" lvl="0" indent="177800">
              <a:buNone/>
            </a:pPr>
            <a:r>
              <a:rPr lang="ru-RU" i="1" dirty="0" smtClean="0"/>
              <a:t>в речевом развитии детей старшего дошкольного возраста;   </a:t>
            </a:r>
            <a:endParaRPr lang="ru-RU" dirty="0" smtClean="0"/>
          </a:p>
          <a:p>
            <a:pPr marL="0" lvl="0" indent="177800">
              <a:buNone/>
            </a:pPr>
            <a:r>
              <a:rPr lang="ru-RU" i="1" dirty="0" smtClean="0"/>
              <a:t>в психическом развитии детей старшего дошкольного возраста с ограниченными возможностями здоровья (ЗПР).   </a:t>
            </a:r>
            <a:endParaRPr lang="ru-RU" dirty="0" smtClean="0"/>
          </a:p>
          <a:p>
            <a:pPr marL="0" indent="177800">
              <a:buNone/>
            </a:pPr>
            <a:r>
              <a:rPr lang="ru-RU" i="1" dirty="0" smtClean="0"/>
              <a:t>Направление ребенка в группу компенсирующей направленности образовательного учреждения осуществляется только </a:t>
            </a:r>
            <a:r>
              <a:rPr lang="ru-RU" b="1" i="1" dirty="0" smtClean="0"/>
              <a:t>с согласия родителей </a:t>
            </a:r>
            <a:r>
              <a:rPr lang="ru-RU" i="1" dirty="0" smtClean="0"/>
              <a:t>(законных представителей) </a:t>
            </a:r>
            <a:r>
              <a:rPr lang="ru-RU" b="1" i="1" dirty="0" smtClean="0"/>
              <a:t>на основании заключения </a:t>
            </a:r>
            <a:r>
              <a:rPr lang="ru-RU" i="1" dirty="0" smtClean="0"/>
              <a:t>психолого-медико-педагогической комиссии (далее ПМПК). Длительность пребывания ребенка в группе определяется ПМПК с учетом тяжести речевой патологии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Система взаимодействия с родителями (законными представителями) воспитанников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pPr marL="0" indent="355600">
              <a:buNone/>
            </a:pPr>
            <a:r>
              <a:rPr lang="ru-RU" b="1" i="1" dirty="0" smtClean="0"/>
              <a:t>Цель:</a:t>
            </a:r>
            <a:r>
              <a:rPr lang="ru-RU" i="1" dirty="0" smtClean="0"/>
              <a:t> создание необходимых условий для формирования ответственных взаимоотношений с семьями воспитанников и развития компетентности родителей (способности разрешать разные типы </a:t>
            </a:r>
            <a:r>
              <a:rPr lang="ru-RU" i="1" dirty="0" err="1" smtClean="0"/>
              <a:t>социальнo</a:t>
            </a:r>
            <a:r>
              <a:rPr lang="ru-RU" i="1" dirty="0" smtClean="0"/>
              <a:t> - педагогических ситуаций, связанных с воспитанием ребенка); обеспечение права родителей на уважение и понимание, на участие в жизни детского сада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i="1" dirty="0" smtClean="0"/>
              <a:t>Модель взаимодействия с семьями воспитанников 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 smtClean="0"/>
              <a:t>Направления взаимодействия:</a:t>
            </a:r>
          </a:p>
          <a:p>
            <a:pPr marL="0" indent="0">
              <a:buFontTx/>
              <a:buChar char="-"/>
            </a:pPr>
            <a:r>
              <a:rPr lang="ru-RU" i="1" dirty="0" err="1" smtClean="0"/>
              <a:t>Профилактико</a:t>
            </a:r>
            <a:r>
              <a:rPr lang="ru-RU" i="1" dirty="0" smtClean="0"/>
              <a:t> - просветительская работа с родителями (консультации специалистов по запросам; беседы, «круглые столы», наглядная информация, праздничные мероприятия,  конкурсы, экскурсии)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 - Социальная защита семьи и детей (посещение детей на дому, социальная защита малообеспеченных семей, работа с семьями группы риска)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-Информационно-организационный блок (создание </a:t>
            </a:r>
            <a:r>
              <a:rPr lang="ru-RU" i="1" dirty="0" err="1" smtClean="0"/>
              <a:t>инфрмационного</a:t>
            </a:r>
            <a:r>
              <a:rPr lang="ru-RU" i="1" dirty="0" smtClean="0"/>
              <a:t> банка данных, работа общего родительского собрания, связь с административно-правовыми службами, заключение договоров о сотрудничестве, знакомство с нормативно-правовыми документами, с правами ребёнка в семье и ДОУ)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pPr marL="0" indent="0">
              <a:buFontTx/>
              <a:buChar char="-"/>
            </a:pPr>
            <a:endParaRPr lang="ru-RU" dirty="0" smtClean="0"/>
          </a:p>
          <a:p>
            <a:pPr marL="0" indent="0"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Организационный раздел: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/>
              <a:t>Организационный раздел включает в себя:</a:t>
            </a:r>
          </a:p>
          <a:p>
            <a:pPr algn="just">
              <a:buFontTx/>
              <a:buChar char="-"/>
            </a:pPr>
            <a:r>
              <a:rPr lang="ru-RU" dirty="0" smtClean="0"/>
              <a:t>материально-техническое обеспечение;</a:t>
            </a:r>
          </a:p>
          <a:p>
            <a:pPr algn="just">
              <a:buFontTx/>
              <a:buChar char="-"/>
            </a:pPr>
            <a:r>
              <a:rPr lang="ru-RU" dirty="0" smtClean="0"/>
              <a:t>обеспеченность методическими материалами и средствами обучения и воспитания;</a:t>
            </a:r>
          </a:p>
          <a:p>
            <a:pPr algn="just">
              <a:buFontTx/>
              <a:buChar char="-"/>
            </a:pPr>
            <a:r>
              <a:rPr lang="ru-RU" dirty="0" smtClean="0"/>
              <a:t>организация режима пребывания детей в ДОО;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традиционных событий, праздников, мероприятий;</a:t>
            </a:r>
          </a:p>
          <a:p>
            <a:pPr algn="just">
              <a:buFontTx/>
              <a:buChar char="-"/>
            </a:pPr>
            <a:r>
              <a:rPr lang="ru-RU" dirty="0" smtClean="0"/>
              <a:t>комплексно-тематическое </a:t>
            </a:r>
            <a:r>
              <a:rPr lang="ru-RU" dirty="0" smtClean="0"/>
              <a:t>планирование образовательной деятельности;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организации развивающей предметно-пространственной среды.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10000"/>
          </a:bodyPr>
          <a:lstStyle/>
          <a:p>
            <a:pPr marL="0" indent="355600">
              <a:buNone/>
            </a:pPr>
            <a:r>
              <a:rPr lang="ru-RU" dirty="0" smtClean="0"/>
              <a:t>МДОУ детский сад № 18 «Сказка» посещают воспитанники в возрасте 1,5 - 8 лет. Организация обеспечивает право на получение общедоступного и качественного дошкольного образования. </a:t>
            </a:r>
          </a:p>
          <a:p>
            <a:pPr marL="0" indent="355600">
              <a:buNone/>
            </a:pPr>
            <a:r>
              <a:rPr lang="ru-RU" dirty="0" smtClean="0"/>
              <a:t>В детском саду функционирует 21 группа, из них:</a:t>
            </a:r>
          </a:p>
          <a:p>
            <a:pPr marL="0" lvl="0" indent="355600">
              <a:buNone/>
            </a:pPr>
            <a:r>
              <a:rPr lang="ru-RU" dirty="0" smtClean="0"/>
              <a:t> - группы общеразвивающей направленности;   </a:t>
            </a:r>
          </a:p>
          <a:p>
            <a:pPr marL="0" lvl="0" indent="355600">
              <a:buNone/>
            </a:pPr>
            <a:r>
              <a:rPr lang="ru-RU" dirty="0" smtClean="0"/>
              <a:t> - группы компенсирующей направленности  для детей с тяжёлыми нарушениями речи;</a:t>
            </a:r>
          </a:p>
          <a:p>
            <a:pPr marL="0" lvl="0" indent="355600">
              <a:buNone/>
            </a:pPr>
            <a:r>
              <a:rPr lang="ru-RU" dirty="0" smtClean="0"/>
              <a:t>- группы компенсирующей направленности  для детей с задержкой психического развития.</a:t>
            </a:r>
          </a:p>
          <a:p>
            <a:pPr marL="0" indent="355600">
              <a:buNone/>
            </a:pPr>
            <a:r>
              <a:rPr lang="ru-RU" dirty="0" smtClean="0"/>
              <a:t>Предельная наполняемость групп определена в соответствии с нормами </a:t>
            </a:r>
            <a:r>
              <a:rPr lang="ru-RU" dirty="0" err="1" smtClean="0"/>
              <a:t>СанПиН</a:t>
            </a:r>
            <a:r>
              <a:rPr lang="ru-RU" dirty="0" smtClean="0"/>
              <a:t>,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Основная образовательная программа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/>
              <a:t> МДОУ д/с комбинированного вида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/>
              <a:t> № 18 «Сказка»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057400"/>
            <a:ext cx="8686800" cy="4022725"/>
          </a:xfrm>
        </p:spPr>
        <p:txBody>
          <a:bodyPr>
            <a:normAutofit/>
          </a:bodyPr>
          <a:lstStyle/>
          <a:p>
            <a:pPr marL="0" indent="355600" algn="just">
              <a:buNone/>
            </a:pPr>
            <a:r>
              <a:rPr lang="ru-RU" sz="2800" dirty="0" smtClean="0"/>
              <a:t>Разработана на основе Федерального государственного образовательного стандарта дошкольного образования, с учетом рекомендаций авторского коллектива   примерной основной образовательной программы  дошкольного образования «От рождения до школы» под редакцией Н.Е. </a:t>
            </a:r>
            <a:r>
              <a:rPr lang="ru-RU" sz="2800" dirty="0" err="1" smtClean="0"/>
              <a:t>Вераксы</a:t>
            </a:r>
            <a:r>
              <a:rPr lang="ru-RU" sz="2800" dirty="0" smtClean="0"/>
              <a:t>, М.А. Васильевой, Т.С. Комаровой, в соответствии с основными нормативно-правовыми документами.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/>
              <a:t>Содержание образовательного процесса по основной образовательной программе в ДОУ  выстроено  с использованием парциальных программ и технологий: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 fontScale="70000" lnSpcReduction="20000"/>
          </a:bodyPr>
          <a:lstStyle/>
          <a:p>
            <a:pPr lvl="0"/>
            <a:endParaRPr lang="ru-RU" dirty="0" smtClean="0"/>
          </a:p>
          <a:p>
            <a:pPr lvl="0" algn="just"/>
            <a:r>
              <a:rPr lang="ru-RU" sz="3400" dirty="0" smtClean="0"/>
              <a:t>«Кроха» программа воспитания, обучения  и развития детей до 3 лет (авт.: Г.Г. Григорьева, Н.П. </a:t>
            </a:r>
            <a:r>
              <a:rPr lang="ru-RU" sz="3400" dirty="0" err="1" smtClean="0"/>
              <a:t>Кочетова</a:t>
            </a:r>
            <a:r>
              <a:rPr lang="ru-RU" sz="3400" dirty="0" smtClean="0"/>
              <a:t> и др.)</a:t>
            </a:r>
          </a:p>
          <a:p>
            <a:pPr lvl="0" algn="just"/>
            <a:r>
              <a:rPr lang="ru-RU" sz="3400" dirty="0" smtClean="0"/>
              <a:t>«Основы безопасности детей дошкольного возраста» (Р.Б. </a:t>
            </a:r>
            <a:r>
              <a:rPr lang="ru-RU" sz="3400" dirty="0" err="1" smtClean="0"/>
              <a:t>Стеркина</a:t>
            </a:r>
            <a:r>
              <a:rPr lang="ru-RU" sz="3400" dirty="0" smtClean="0"/>
              <a:t>, О.Л. Князева и др.)</a:t>
            </a:r>
          </a:p>
          <a:p>
            <a:pPr lvl="0" algn="just"/>
            <a:r>
              <a:rPr lang="ru-RU" sz="3400" dirty="0" smtClean="0"/>
              <a:t>«Коррекционное обучение и воспитание детей 5-7 летнего возраста с  общим недоразвитием речи» (авт.: Т.Б. Филичева, Г.В. Чиркина)</a:t>
            </a:r>
          </a:p>
          <a:p>
            <a:pPr lvl="0" algn="just"/>
            <a:r>
              <a:rPr lang="ru-RU" sz="3400" dirty="0" smtClean="0"/>
              <a:t>«Коррекционно-развивающее обучение» И.А.Морозова, М.А. Пушкарева для работы с детьми с ЗПР.</a:t>
            </a:r>
          </a:p>
          <a:p>
            <a:pPr lvl="0" algn="just"/>
            <a:r>
              <a:rPr lang="ru-RU" sz="3400" i="1" dirty="0" smtClean="0"/>
              <a:t>«Добрый мир» Л. Л. Шевченко</a:t>
            </a:r>
            <a:endParaRPr lang="ru-RU" sz="3400" dirty="0" smtClean="0"/>
          </a:p>
          <a:p>
            <a:pPr lvl="0" algn="just"/>
            <a:r>
              <a:rPr lang="ru-RU" sz="3400" i="1" dirty="0" smtClean="0"/>
              <a:t>«Ритмическая мозаика». Программа по ритмической пластике для детей дошкольного возраста (А.И. Буренина).</a:t>
            </a:r>
            <a:endParaRPr lang="ru-RU" sz="3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Цели образовательной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программы: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534400" cy="4846638"/>
          </a:xfrm>
        </p:spPr>
        <p:txBody>
          <a:bodyPr>
            <a:normAutofit fontScale="92500" lnSpcReduction="10000"/>
          </a:bodyPr>
          <a:lstStyle/>
          <a:p>
            <a:pPr marL="95250" indent="355600" algn="just">
              <a:buNone/>
            </a:pPr>
            <a:r>
              <a:rPr lang="ru-RU" dirty="0" smtClean="0"/>
              <a:t>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формирование предпосылок к учебной деятельности, обеспечение безопасности жизнедеятельности дошкольника.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Задачи реализации Программы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Autofit/>
          </a:bodyPr>
          <a:lstStyle/>
          <a:p>
            <a:pPr lvl="0"/>
            <a:r>
              <a:rPr lang="ru-RU" sz="1600" dirty="0" smtClean="0"/>
              <a:t>охрана и укрепление физического и психического здоровья детей, в том числе их эмоционального благополучия;</a:t>
            </a:r>
          </a:p>
          <a:p>
            <a:pPr lvl="0"/>
            <a:r>
              <a:rPr lang="ru-RU" sz="1600" dirty="0" smtClean="0"/>
              <a:t>обеспечение равных возможностей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особенностей (в том числе ограниченных возможностей здоровья);</a:t>
            </a:r>
          </a:p>
          <a:p>
            <a:pPr lvl="0"/>
            <a:r>
              <a:rPr lang="ru-RU" sz="1600" dirty="0" smtClean="0"/>
              <a:t>обеспечение преемственности основных образовательных программ дошкольного и начального общего образования;</a:t>
            </a:r>
          </a:p>
          <a:p>
            <a:pPr lvl="0"/>
            <a:r>
              <a:rPr lang="ru-RU" sz="1600" dirty="0" smtClean="0"/>
              <a:t> создание благоприятных условий развития детей в соответствии с их возрастными и индивидуальными особенностями и склонностями развития способностей и творческого потенциала каждого ребёнка как субъекта отношений с самим собой, другими детьми, взрослыми и миром;</a:t>
            </a:r>
          </a:p>
          <a:p>
            <a:pPr lvl="0"/>
            <a:r>
              <a:rPr lang="ru-RU" sz="1600" dirty="0" smtClean="0"/>
              <a:t>объединение обучения и воспитания в целостный образовательный процесс на основе духовно-нравственных и </a:t>
            </a:r>
            <a:r>
              <a:rPr lang="ru-RU" sz="1600" dirty="0" err="1" smtClean="0"/>
              <a:t>социокультурных</a:t>
            </a:r>
            <a:r>
              <a:rPr lang="ru-RU" sz="1600" dirty="0" smtClean="0"/>
              <a:t> ценностей и принятых в обществе правил и норм поведения в интересах человека, семьи, общества;</a:t>
            </a:r>
          </a:p>
          <a:p>
            <a:pPr lvl="0"/>
            <a:r>
              <a:rPr lang="ru-RU" sz="1600" dirty="0" smtClean="0"/>
              <a:t>формирование общей культуры личности воспитанников, развитие их социальных, нравственных, эстетических, интеллектуальных, физических качеств, инициативности, самостоятельности и ответственности ребёнка, формирования предпосылок учебной деятельности;</a:t>
            </a:r>
          </a:p>
          <a:p>
            <a:r>
              <a:rPr lang="ru-RU" sz="1200" dirty="0" smtClean="0"/>
              <a:t> </a:t>
            </a:r>
          </a:p>
          <a:p>
            <a:endParaRPr lang="ru-RU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Задачи реализации Программы: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ru-RU" sz="3400" dirty="0" smtClean="0"/>
              <a:t>обеспечение вариативности и разнообразия содержания образовательных программ и организационных форм уровня дошкольного образования, возможности формирования образовательных программ различной направленности с учётом образовательных потребностей и способностей воспитанников;</a:t>
            </a:r>
          </a:p>
          <a:p>
            <a:pPr lvl="0"/>
            <a:r>
              <a:rPr lang="ru-RU" sz="3400" dirty="0" smtClean="0"/>
              <a:t>формирование </a:t>
            </a:r>
            <a:r>
              <a:rPr lang="ru-RU" sz="3400" dirty="0" err="1" smtClean="0"/>
              <a:t>социокультурной</a:t>
            </a:r>
            <a:r>
              <a:rPr lang="ru-RU" sz="3400" dirty="0" smtClean="0"/>
              <a:t> среды, соответствующей возрастным, индивидуальным, психологическим  и физиологическим особенностям детей;</a:t>
            </a:r>
          </a:p>
          <a:p>
            <a:pPr lvl="0"/>
            <a:r>
              <a:rPr lang="ru-RU" sz="3400" dirty="0" smtClean="0"/>
              <a:t>обеспечение психолого-педагогической поддержки семьи и повышения компетентности родителей в вопросах развития и образования, охраны и укрепления здоровья детей;</a:t>
            </a:r>
          </a:p>
          <a:p>
            <a:pPr lvl="0"/>
            <a:r>
              <a:rPr lang="ru-RU" sz="3400" dirty="0" smtClean="0"/>
              <a:t>определение направлений для систематического межведомственного взаимодействия, а также взаимодействия педагогических и общественных объединений (в том числе сетевого).</a:t>
            </a:r>
          </a:p>
          <a:p>
            <a:pPr lvl="0"/>
            <a:r>
              <a:rPr lang="ru-RU" sz="3400" i="1" dirty="0" smtClean="0"/>
              <a:t>осуществление  квалифицированной коррекции недостатков в физическом  и (или) психическом развитии детей;</a:t>
            </a:r>
            <a:endParaRPr lang="ru-RU" sz="3400" dirty="0" smtClean="0"/>
          </a:p>
          <a:p>
            <a:pPr lvl="0"/>
            <a:r>
              <a:rPr lang="ru-RU" sz="3400" i="1" dirty="0" smtClean="0"/>
              <a:t>взаимодействие с семьями воспитанников для обеспечения полноценного развития детей,  оказание консультативной и методической помощи родителям (законным представителям) по вопросам воспитания, обучения и развития детей;</a:t>
            </a:r>
            <a:endParaRPr lang="ru-RU" sz="3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Принципы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и подходы к формированию Программы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/>
            </a:r>
            <a:br>
              <a:rPr lang="ru-RU" sz="2800" dirty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endParaRPr lang="ru-RU" sz="2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177800" algn="just">
              <a:buNone/>
            </a:pPr>
            <a:r>
              <a:rPr lang="ru-RU" sz="1200" dirty="0" smtClean="0"/>
              <a:t>•  </a:t>
            </a:r>
            <a:r>
              <a:rPr lang="ru-RU" sz="1200" b="1" dirty="0" smtClean="0"/>
              <a:t>принцип развивающего образования</a:t>
            </a:r>
            <a:r>
              <a:rPr lang="ru-RU" sz="1200" dirty="0" smtClean="0"/>
              <a:t>, целью которого является развитие ребенка; </a:t>
            </a:r>
          </a:p>
          <a:p>
            <a:pPr marL="0" indent="177800" algn="just">
              <a:buNone/>
            </a:pPr>
            <a:r>
              <a:rPr lang="ru-RU" sz="1200" dirty="0" smtClean="0"/>
              <a:t>• </a:t>
            </a:r>
            <a:r>
              <a:rPr lang="ru-RU" sz="1200" b="1" dirty="0" smtClean="0"/>
              <a:t>принцип научной обоснованности и практической применимости</a:t>
            </a:r>
            <a:r>
              <a:rPr lang="ru-RU" sz="1200" dirty="0" smtClean="0"/>
              <a:t> (содержание Программы соответствует основным положениям возрастной психологии и дошкольной педагогики); </a:t>
            </a:r>
          </a:p>
          <a:p>
            <a:pPr marL="0" indent="177800" algn="just">
              <a:buNone/>
            </a:pPr>
            <a:r>
              <a:rPr lang="ru-RU" sz="1200" dirty="0" smtClean="0"/>
              <a:t>• </a:t>
            </a:r>
            <a:r>
              <a:rPr lang="ru-RU" sz="1200" b="1" dirty="0" smtClean="0"/>
              <a:t>принцип полноты, необходимости и достаточности</a:t>
            </a:r>
            <a:r>
              <a:rPr lang="ru-RU" sz="1200" dirty="0" smtClean="0"/>
              <a:t> (позволяя решать поставленные цели и задачи при использовании разумного «минимума» материала); </a:t>
            </a:r>
          </a:p>
          <a:p>
            <a:pPr marL="0" indent="177800" algn="just">
              <a:buNone/>
            </a:pPr>
            <a:r>
              <a:rPr lang="ru-RU" sz="1200" dirty="0" smtClean="0"/>
              <a:t>• </a:t>
            </a:r>
            <a:r>
              <a:rPr lang="ru-RU" sz="1200" b="1" dirty="0" smtClean="0"/>
              <a:t>принцип единства воспитательных, развивающих и обучающих целей и задач</a:t>
            </a:r>
            <a:r>
              <a:rPr lang="ru-RU" sz="1200" dirty="0" smtClean="0"/>
              <a:t> процесса образования детей дошкольного возраста, в ходе реализации которых формируются такие качества, которые являются ключевыми в развитии дошкольников; </a:t>
            </a:r>
          </a:p>
          <a:p>
            <a:pPr marL="0" indent="177800" algn="just">
              <a:buNone/>
            </a:pPr>
            <a:r>
              <a:rPr lang="ru-RU" sz="1200" dirty="0" smtClean="0"/>
              <a:t>•  </a:t>
            </a:r>
            <a:r>
              <a:rPr lang="ru-RU" sz="1200" b="1" dirty="0" smtClean="0"/>
              <a:t>комплексно-тематический принцип</a:t>
            </a:r>
            <a:r>
              <a:rPr lang="ru-RU" sz="1200" dirty="0" smtClean="0"/>
              <a:t> построения образовательного процесса.  В его основу положена идея  интеграции  содержания образовательных областей  вокруг  общей темы, которая на определённое время становится объединяющей.</a:t>
            </a:r>
          </a:p>
          <a:p>
            <a:pPr marL="0" indent="177800" algn="just">
              <a:buNone/>
            </a:pPr>
            <a:r>
              <a:rPr lang="ru-RU" sz="1200" dirty="0" smtClean="0"/>
              <a:t> • </a:t>
            </a:r>
            <a:r>
              <a:rPr lang="ru-RU" sz="1200" b="1" dirty="0" smtClean="0"/>
              <a:t>принцип решения программных образовательных задач в совместной деятельности взрослого и детей и самостоятельной деятельности дошкольников</a:t>
            </a:r>
            <a:r>
              <a:rPr lang="ru-RU" sz="1200" dirty="0" smtClean="0"/>
              <a:t> не только в рамках непосредственно образовательной деятельности, но и при проведении режимных моментов в соответствии со спецификой дошкольного образования; </a:t>
            </a:r>
          </a:p>
          <a:p>
            <a:pPr marL="0" indent="177800" algn="just">
              <a:buNone/>
            </a:pPr>
            <a:r>
              <a:rPr lang="ru-RU" sz="1200" dirty="0" smtClean="0"/>
              <a:t>• </a:t>
            </a:r>
            <a:r>
              <a:rPr lang="ru-RU" sz="1200" b="1" dirty="0" smtClean="0"/>
              <a:t>принцип построения образовательного процесса на адекватных возрасту формах</a:t>
            </a:r>
            <a:r>
              <a:rPr lang="ru-RU" sz="1200" dirty="0" smtClean="0"/>
              <a:t> работы с детьми. Основной формой работы с дошкольниками и ведущим видом их деятельности является игра; </a:t>
            </a:r>
          </a:p>
          <a:p>
            <a:pPr marL="0" indent="177800" algn="just">
              <a:buNone/>
            </a:pPr>
            <a:r>
              <a:rPr lang="ru-RU" sz="1200" dirty="0" smtClean="0"/>
              <a:t>• </a:t>
            </a:r>
            <a:r>
              <a:rPr lang="ru-RU" sz="1200" b="1" dirty="0" smtClean="0"/>
              <a:t>принцип варьирования образовательного процесса</a:t>
            </a:r>
            <a:r>
              <a:rPr lang="ru-RU" sz="1200" dirty="0" smtClean="0"/>
              <a:t> в зависимости от региональных особенностей; </a:t>
            </a:r>
          </a:p>
          <a:p>
            <a:pPr marL="0" indent="177800" algn="just">
              <a:buNone/>
            </a:pPr>
            <a:r>
              <a:rPr lang="ru-RU" sz="1200" dirty="0" smtClean="0"/>
              <a:t>• </a:t>
            </a:r>
            <a:r>
              <a:rPr lang="ru-RU" sz="1200" b="1" dirty="0" smtClean="0"/>
              <a:t>принцип соблюдения преемственности</a:t>
            </a:r>
            <a:r>
              <a:rPr lang="ru-RU" sz="1200" dirty="0" smtClean="0"/>
              <a:t> между всеми возрастными дошкольными группами и между детским садом и начальной школой.    </a:t>
            </a:r>
          </a:p>
          <a:p>
            <a:pPr marL="0" indent="177800" algn="just">
              <a:buNone/>
            </a:pPr>
            <a:r>
              <a:rPr lang="ru-RU" sz="1200" dirty="0" smtClean="0"/>
              <a:t>• </a:t>
            </a:r>
            <a:r>
              <a:rPr lang="ru-RU" sz="1200" b="1" dirty="0" smtClean="0"/>
              <a:t>принцип интеграции образовательных областей</a:t>
            </a:r>
            <a:r>
              <a:rPr lang="ru-RU" sz="1200" dirty="0" smtClean="0"/>
              <a:t> в соответствии с возрастными возможностями и особенностями детей, спецификой и возможностями образовательных областей. </a:t>
            </a:r>
          </a:p>
          <a:p>
            <a:pPr marL="0" indent="177800" algn="just"/>
            <a:endParaRPr lang="ru-RU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Образовательная программа </a:t>
            </a:r>
            <a:r>
              <a:rPr lang="ru-RU" dirty="0" err="1" smtClean="0"/>
              <a:t>Доу</a:t>
            </a:r>
            <a:r>
              <a:rPr lang="ru-RU" dirty="0" smtClean="0"/>
              <a:t> включает в себя 3раздела: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905000"/>
            <a:ext cx="8686800" cy="4175125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Целевой</a:t>
            </a:r>
          </a:p>
          <a:p>
            <a:r>
              <a:rPr lang="ru-RU" sz="4000" dirty="0" smtClean="0"/>
              <a:t>Содержательный</a:t>
            </a:r>
          </a:p>
          <a:p>
            <a:r>
              <a:rPr lang="ru-RU" sz="4000" dirty="0" smtClean="0"/>
              <a:t>Организационный</a:t>
            </a:r>
            <a:endParaRPr lang="ru-RU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124</TotalTime>
  <Words>1693</Words>
  <PresentationFormat>Экран (4:3)</PresentationFormat>
  <Paragraphs>117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Трек</vt:lpstr>
      <vt:lpstr>Муниципальное дошкольное образовательное учреждение детский сад № 18 «Сказка»</vt:lpstr>
      <vt:lpstr>Слайд 2</vt:lpstr>
      <vt:lpstr>  Основная образовательная программа  МДОУ д/с комбинированного вида  № 18 «Сказка»  </vt:lpstr>
      <vt:lpstr> Содержание образовательного процесса по основной образовательной программе в ДОУ  выстроено  с использованием парциальных программ и технологий: </vt:lpstr>
      <vt:lpstr>Цели образовательной программы:</vt:lpstr>
      <vt:lpstr>Задачи реализации Программы</vt:lpstr>
      <vt:lpstr>Задачи реализации Программы:</vt:lpstr>
      <vt:lpstr> Принципы и подходы к формированию Программы </vt:lpstr>
      <vt:lpstr>Образовательная программа Доу включает в себя 3раздела:</vt:lpstr>
      <vt:lpstr>Содержание целевого раздела:</vt:lpstr>
      <vt:lpstr>Планируемые результаты освоения Программы представлены в виде целевых ориентиров дошкольного образования </vt:lpstr>
      <vt:lpstr>Целевые ориентиры образования в раннем возрасте (к 3-м годам): </vt:lpstr>
      <vt:lpstr>Целевые ориентиры на этапе завершения дошкольного образования</vt:lpstr>
      <vt:lpstr>Содержательный раздел:</vt:lpstr>
      <vt:lpstr>Слайд 15</vt:lpstr>
      <vt:lpstr> Особенности коррекционной образовательной деятельности в ДОУ </vt:lpstr>
      <vt:lpstr>Система взаимодействия с родителями (законными представителями) воспитанников</vt:lpstr>
      <vt:lpstr>Модель взаимодействия с семьями воспитанников </vt:lpstr>
      <vt:lpstr>Организационный раздел: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Основная образовательная программа  МДОУ д/с комбинированного вида  № 18 «Сказка»  </dc:title>
  <cp:lastModifiedBy>user</cp:lastModifiedBy>
  <cp:revision>16</cp:revision>
  <dcterms:modified xsi:type="dcterms:W3CDTF">2019-01-15T10:32:57Z</dcterms:modified>
</cp:coreProperties>
</file>